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1" r:id="rId7"/>
    <p:sldId id="265" r:id="rId8"/>
    <p:sldId id="270" r:id="rId9"/>
    <p:sldId id="266" r:id="rId10"/>
    <p:sldId id="271" r:id="rId11"/>
    <p:sldId id="272" r:id="rId12"/>
    <p:sldId id="273" r:id="rId13"/>
    <p:sldId id="263" r:id="rId14"/>
    <p:sldId id="274" r:id="rId15"/>
    <p:sldId id="275" r:id="rId16"/>
    <p:sldId id="26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CACC6-6E68-BC46-AAF6-B53948492F1A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4386-2C89-F74C-92F0-857EDD42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A4386-2C89-F74C-92F0-857EDD4266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A4386-2C89-F74C-92F0-857EDD4266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A4386-2C89-F74C-92F0-857EDD4266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3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54F4-DDEA-CE06-7777-A2C01DA25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E2781-9D00-04DA-40F7-92814F9AC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EC176-3388-2D35-1D35-50D5358D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ABF4-1522-7D4D-8596-2CEB078FCF63}" type="datetime1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499D7-F6C8-6800-B378-0170D293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EAD5C-1825-5409-04CB-40CE7946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A5FE-1DF4-A1C8-5531-C789F51C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62E67-7E4E-7EB6-8B53-ECD2D7CA9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BCF7-E580-7C85-8BB2-3F7AB11D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9571-56B5-CD48-A68F-1DEB6D3C5C30}" type="datetime1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7CE9-E3DA-DB93-E5A3-CA1F9DBB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9559-1B8B-644A-1249-AC261325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6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06F00-B583-DFC7-96F1-84AAE4D0F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1D2B8-E65A-94DB-F61D-ED991BC46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F27D6-74A2-4F59-33B9-66520C10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C20-1BC6-F74C-BD42-A77F7D8E34CB}" type="datetime1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B56D0-9D48-6481-0395-97CA5E48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293D-90C3-4868-7E62-F63ABF0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E5CD-AE40-0280-F728-D89851DB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4179-277C-441B-AD5B-3B1AE80E8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465C9-9546-6150-42AD-D7A3C054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3A0E-EF10-1247-B42F-0A45480966D5}" type="datetime1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58CC3-41CF-0AFD-B1C0-70C1E8BC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5DF55-3662-3CC7-853C-8E0989FC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4032-5187-A6C7-ABDB-ED6BC493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23FC9-7810-1683-B007-AADA809F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4927-828E-B6EE-8A6E-8520EA1E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CAC5-0B42-2948-A710-00F339F9ED2B}" type="datetime1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5EDF7-154D-49B8-1FFD-CF1DFDA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F594-B427-C9B0-3AE7-6004AC36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2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9CB7-AF7B-8C9E-8D8E-1AEDFAD4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0E9C-7F47-B35C-0834-C2D325E18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A1EC6-F6D9-0FF0-2F5D-99A7A6AD7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29534-13E9-078D-62B1-6C6F5A24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C1B0-A687-5243-A2CD-BBE557F21F85}" type="datetime1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B3F89-53EF-334D-236B-9A243DD0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004AC-D034-5F57-59FB-B10FE502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5D20-8C0A-643E-E66F-3D8407FD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FC839-B4C9-E55A-1B8C-84C5E6A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8A7A-D275-9337-01CD-B40864D41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57217-F42B-3E49-563B-BA6CAF755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682E1-2757-F498-56E4-20672C502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417FB-A62D-367C-BBE1-9E934232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1987-FBD0-7D40-8A24-A764C5FA173E}" type="datetime1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ADFB2-5ABA-133E-E59C-9EB64325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8DA60-8088-F751-2AA5-5505AED1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0CA7-B0C6-5D0E-330B-5D1EEE1B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36619-2791-A54A-D6EE-76AB5556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1105-68B4-0846-8536-BC827F220A23}" type="datetime1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1F34C-0B75-EA71-5EA5-657A7C98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D6A9A-2152-4987-CCE2-3D76A46E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81981-C67F-EA73-5B9C-746A6BC2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2722-5307-1848-831E-21CF1394640E}" type="datetime1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8E7F1-EA9B-4FFC-DCB1-2CA08B19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8A1BA-AD09-798D-A486-B6B6196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3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3F30-05B5-7C22-C5F4-AD9C4280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4796-62D6-BDCB-CE05-0653F890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A1AD5-6E41-7178-2EF5-598768FB2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33413-BAB4-DC9A-8F45-77E94412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68EF-37BC-EF47-947D-2B63523852B8}" type="datetime1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1FD11-6FC4-CA6D-FD74-E9785291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1B881-5DEE-7442-1749-C36CAA15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AE18-68DD-59BC-0328-4C2E101E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F1518-4A03-4365-E8CD-BC1E0E1CA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E67C8-D1B2-08BF-F87C-5FB9D73F9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F6F42-39C7-BE1E-807C-7401EC99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F99F-923F-CC45-B360-10885FFFFF7A}" type="datetime1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FDC90-CA1C-C794-4A04-DDF14D72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4E847-1454-4210-8B34-FBF0D548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2114F-731D-5630-7920-C706DB4F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BFF37-109B-6177-219E-DDF39096A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33E23-CDDF-9D9E-88E9-565B9886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F3B7-DE89-A540-9E0F-CE840001703E}" type="datetime1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C2C39-2487-D628-C848-8AFB6D57B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B909B-E81D-4C43-D6EE-7B6D6AD4F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ABD1-C372-4244-A464-39B4EC19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6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E7C2-23CB-941C-B99A-F8D0D4AB0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Fixed points are abundant in Boolean gene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3760C-A4F0-069D-133C-A943EEB73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Viets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MIT Depts. of Physics &amp; Biology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8F86F-D6BC-A93A-41D5-02547952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3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B02E9-3CF1-7525-15F0-282E30CA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CD831-99A5-67D6-DB7C-04FD87A6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120" y="1825625"/>
            <a:ext cx="4561680" cy="444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207070-6F6B-EA11-BEAA-55C862B8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random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C0E5-1E90-24A3-A6CE-2AE7D73E4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72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 all arrows, but record in-degrees and out-degrees at each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Randomly draw new arrows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random Boolean function at each node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AC801-B04F-4A42-D427-89BC538F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7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B9C50-C2D3-1C44-5E40-E8B0DA5E5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FCC2B-CC69-78F6-41E9-C065F4E5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120" y="1825624"/>
            <a:ext cx="4561680" cy="444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F47CC-76CD-CF9F-9F25-52E04158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random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615F-CA4F-73AA-845D-59ABAC85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72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 all arrows, but record in-degrees and out-degrees at each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Randomly draw new arrows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random Boolean function at each node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EC6C-664D-0D43-1260-B140D175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2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72D01-626F-7CAC-13A2-CCC968A02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7AAB10-946A-412D-493F-A0F3697FD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120" y="1825624"/>
            <a:ext cx="4561680" cy="444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2374-2C0E-CE5C-9F57-7597A5B6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random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1124-7B1C-51FB-64D7-1E80931C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72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 all arrows, but record in-degrees and out-degrees at each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draw new arrows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Generate random Boolean function at each node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338C8C-F332-4885-2DEF-1451F2A36D36}"/>
              </a:ext>
            </a:extLst>
          </p:cNvPr>
          <p:cNvCxnSpPr>
            <a:cxnSpLocks/>
          </p:cNvCxnSpPr>
          <p:nvPr/>
        </p:nvCxnSpPr>
        <p:spPr>
          <a:xfrm flipV="1">
            <a:off x="5822298" y="3096491"/>
            <a:ext cx="1378602" cy="25352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83AB7DC-7D43-1A97-F2AC-E636B12D501F}"/>
              </a:ext>
            </a:extLst>
          </p:cNvPr>
          <p:cNvSpPr txBox="1"/>
          <p:nvPr/>
        </p:nvSpPr>
        <p:spPr>
          <a:xfrm>
            <a:off x="2211534" y="5431673"/>
            <a:ext cx="436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 = NOT (</a:t>
            </a:r>
            <a:r>
              <a:rPr lang="en-US" sz="2000" b="1" dirty="0" err="1"/>
              <a:t>Aem</a:t>
            </a:r>
            <a:r>
              <a:rPr lang="en-US" sz="2000" b="1" dirty="0"/>
              <a:t> OR (T AND Ara</a:t>
            </a:r>
            <a:r>
              <a:rPr lang="en-US" sz="2000" b="1" baseline="30000" dirty="0"/>
              <a:t>+</a:t>
            </a:r>
            <a:r>
              <a:rPr lang="en-US" sz="2000" b="1" dirty="0"/>
              <a:t>))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7E09-0ECB-E88E-20A5-95BD2A47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7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795C-5396-3D8D-F72F-19553DFF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99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Fixed points are abundant in gene networks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5A1343-D3BD-C642-2772-447C4E89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568" y="1939243"/>
            <a:ext cx="1913423" cy="4846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763369-8031-E613-AE2E-D4E4EC0AFF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78"/>
          <a:stretch/>
        </p:blipFill>
        <p:spPr>
          <a:xfrm>
            <a:off x="4694801" y="2015838"/>
            <a:ext cx="4558844" cy="47694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077ABF-0899-42E6-452D-1AEB9E80BFE9}"/>
              </a:ext>
            </a:extLst>
          </p:cNvPr>
          <p:cNvSpPr txBox="1"/>
          <p:nvPr/>
        </p:nvSpPr>
        <p:spPr>
          <a:xfrm>
            <a:off x="5632159" y="1508005"/>
            <a:ext cx="268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Abundance of fixed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434FB-7C55-6E21-0DA5-3C0A65C83EDB}"/>
              </a:ext>
            </a:extLst>
          </p:cNvPr>
          <p:cNvSpPr txBox="1"/>
          <p:nvPr/>
        </p:nvSpPr>
        <p:spPr>
          <a:xfrm>
            <a:off x="9274847" y="1369506"/>
            <a:ext cx="218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Fold increase in fixed point abundance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9B8AD8-991C-031F-C982-D65D3B89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0" y="1825625"/>
            <a:ext cx="3972791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 networks are more unstable than real gene networks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Stability may be evolutionarily selected for across most gene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2356F-825C-79C7-4AA9-1CFCAE5D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9593" y="6356350"/>
            <a:ext cx="2743200" cy="365125"/>
          </a:xfrm>
        </p:spPr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63032-EEFA-A5F1-D887-6C72F7B80317}"/>
              </a:ext>
            </a:extLst>
          </p:cNvPr>
          <p:cNvSpPr txBox="1"/>
          <p:nvPr/>
        </p:nvSpPr>
        <p:spPr>
          <a:xfrm rot="16200000">
            <a:off x="8740442" y="4077704"/>
            <a:ext cx="147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actual / random</a:t>
            </a:r>
          </a:p>
        </p:txBody>
      </p:sp>
    </p:spTree>
    <p:extLst>
      <p:ext uri="{BB962C8B-B14F-4D97-AF65-F5344CB8AC3E}">
        <p14:creationId xmlns:p14="http://schemas.microsoft.com/office/powerpoint/2010/main" val="410372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9C01-05F3-0DAE-588A-1A74E1A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Implications and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244F-AC60-6E5D-5789-1C450CB8D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most gene networks, stability may confer a fitness advantage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delete a gene necessary for network stability, will cells re-evolve stability?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so, what are the time dynamics?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choose initial conditions close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each other, how do the systems evolve?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A7320-ACCE-312C-F698-954F4D2C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1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3D43-35A2-EB6C-CC30-ADE8BE24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6606CD-0E57-A3C1-9E57-FF57CDEC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B20EC-8454-5DC9-7806-A3F1DA2E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0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76BB-7126-5040-B4F3-DBF1DDC1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 fixed points and oscillators by running many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B3B7-9B43-7AAA-ECD7-0C34E8F48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Randomly generate initial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network through time by updating each node using its Boolean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until we’ve visited the same state twice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Repeat 100,000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C9F86-5060-6857-DADE-AA5A86BF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1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5C75-2DCC-99F1-BEEB-60F57EEA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random 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90CE-EB0A-8B87-07BD-8192786A2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Nodes can have up to 25+ inputs!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bitstring inputs and Boolean outputs takes a long time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Instead, we store a list of row numbers where truth table output is 1 (the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minterms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then call prebuilt routine (Quine-McCluskey algorithm) to convert the list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minterms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a simplified Boolean expression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F2768-2437-7287-9F1A-38928B0B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095D-A6C1-74C6-A999-C2D8E22F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EC73-3BEB-26FE-3049-645DBA40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can we model complex gene networks?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can we infer about the physical properties of these networks from our models?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ED97CFC-EBC7-6654-4E30-F79EF6192058}"/>
              </a:ext>
            </a:extLst>
          </p:cNvPr>
          <p:cNvSpPr/>
          <p:nvPr/>
        </p:nvSpPr>
        <p:spPr>
          <a:xfrm>
            <a:off x="772392" y="4125191"/>
            <a:ext cx="2763982" cy="14698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Dynamic, multivariable system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4AD2C0-794F-A8F5-CE4A-B0E1B1E9D547}"/>
              </a:ext>
            </a:extLst>
          </p:cNvPr>
          <p:cNvSpPr/>
          <p:nvPr/>
        </p:nvSpPr>
        <p:spPr>
          <a:xfrm>
            <a:off x="4599710" y="4125191"/>
            <a:ext cx="2763982" cy="14698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Simplify using well-characterized properties of graph and networks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C98704-279A-4C0E-013E-E81E3A79635A}"/>
              </a:ext>
            </a:extLst>
          </p:cNvPr>
          <p:cNvSpPr/>
          <p:nvPr/>
        </p:nvSpPr>
        <p:spPr>
          <a:xfrm>
            <a:off x="8427027" y="4125191"/>
            <a:ext cx="2763982" cy="14698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Gain insight into system’s properties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77B404C-F804-1EB4-E959-130994A73440}"/>
              </a:ext>
            </a:extLst>
          </p:cNvPr>
          <p:cNvSpPr/>
          <p:nvPr/>
        </p:nvSpPr>
        <p:spPr>
          <a:xfrm rot="16200000">
            <a:off x="3912178" y="4597364"/>
            <a:ext cx="311727" cy="52553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3D04DA1-ED6A-EF77-1D7F-4ECB68C4BF1A}"/>
              </a:ext>
            </a:extLst>
          </p:cNvPr>
          <p:cNvSpPr/>
          <p:nvPr/>
        </p:nvSpPr>
        <p:spPr>
          <a:xfrm rot="16200000">
            <a:off x="7739496" y="4597364"/>
            <a:ext cx="311727" cy="52553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D23D1-7338-5909-42C2-A6EB4391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9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79B8-C370-A12E-513D-911EB417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Genes regulate each other based on environmental signals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27FA28-043E-DEE9-E1CA-0B94B52DA9C1}"/>
              </a:ext>
            </a:extLst>
          </p:cNvPr>
          <p:cNvSpPr/>
          <p:nvPr/>
        </p:nvSpPr>
        <p:spPr>
          <a:xfrm>
            <a:off x="1070264" y="2254827"/>
            <a:ext cx="2815936" cy="9040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DNA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B3BA86-8044-05EF-FC2F-21B75CDF0659}"/>
              </a:ext>
            </a:extLst>
          </p:cNvPr>
          <p:cNvSpPr/>
          <p:nvPr/>
        </p:nvSpPr>
        <p:spPr>
          <a:xfrm>
            <a:off x="1063338" y="3777888"/>
            <a:ext cx="2815936" cy="9040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mRNA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CD31A9-1FE6-A1B7-690D-2095D1760650}"/>
              </a:ext>
            </a:extLst>
          </p:cNvPr>
          <p:cNvSpPr/>
          <p:nvPr/>
        </p:nvSpPr>
        <p:spPr>
          <a:xfrm>
            <a:off x="1063338" y="5300950"/>
            <a:ext cx="2815936" cy="90400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Protein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B87A1B19-8026-6298-6C9C-D4B833648DAF}"/>
              </a:ext>
            </a:extLst>
          </p:cNvPr>
          <p:cNvSpPr/>
          <p:nvPr/>
        </p:nvSpPr>
        <p:spPr>
          <a:xfrm>
            <a:off x="2315442" y="3205595"/>
            <a:ext cx="311727" cy="52553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2CD8047-94DC-1933-BA99-64047F72B262}"/>
              </a:ext>
            </a:extLst>
          </p:cNvPr>
          <p:cNvSpPr/>
          <p:nvPr/>
        </p:nvSpPr>
        <p:spPr>
          <a:xfrm>
            <a:off x="2322368" y="4728656"/>
            <a:ext cx="311727" cy="52553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A1FE03-F505-C8FD-D48E-1A965104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827" y="1712262"/>
            <a:ext cx="7235536" cy="48921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AE411-BE66-E67B-7DF5-9C41B0C2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1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13B5-16DD-553D-51EF-534B2A82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gene network as set of Boolean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A6FF5-0F2F-2F04-6CB3-0A9E7F41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9" y="2082609"/>
            <a:ext cx="4615479" cy="45021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60C11C-9826-E0D6-1747-02E0E848A2D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987636" y="3543300"/>
            <a:ext cx="2452255" cy="6592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07CF6BD-AA9D-2A8C-487B-1087A23B6A4C}"/>
              </a:ext>
            </a:extLst>
          </p:cNvPr>
          <p:cNvSpPr txBox="1"/>
          <p:nvPr/>
        </p:nvSpPr>
        <p:spPr>
          <a:xfrm>
            <a:off x="7439891" y="4002517"/>
            <a:ext cx="288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mRNA_E</a:t>
            </a:r>
            <a:r>
              <a:rPr lang="en-US" sz="2000" b="1" dirty="0"/>
              <a:t> = C AND Ara</a:t>
            </a:r>
            <a:r>
              <a:rPr lang="en-US" sz="2000" b="1" baseline="30000" dirty="0"/>
              <a:t>+</a:t>
            </a:r>
            <a:endParaRPr lang="en-US" sz="20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D479FF-1004-169A-B58F-8AE31839CEA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564685" y="4388252"/>
            <a:ext cx="2875206" cy="1255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FC464C-F219-54EE-75CB-EEEBCFF19B63}"/>
              </a:ext>
            </a:extLst>
          </p:cNvPr>
          <p:cNvSpPr txBox="1"/>
          <p:nvPr/>
        </p:nvSpPr>
        <p:spPr>
          <a:xfrm>
            <a:off x="7439891" y="5443340"/>
            <a:ext cx="288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 = NOT 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D26D6-AF0A-5481-58F9-D1BB747955A5}"/>
              </a:ext>
            </a:extLst>
          </p:cNvPr>
          <p:cNvSpPr txBox="1"/>
          <p:nvPr/>
        </p:nvSpPr>
        <p:spPr>
          <a:xfrm>
            <a:off x="6188742" y="2153596"/>
            <a:ext cx="5677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Arabinose metabolism 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when arabinose AND NOT glucose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E6E97-8EEB-E592-D573-18F7425B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BC09-34AB-5E0A-3937-7924A571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Bacteria use gene networks to metabolize arabinose in absence of glucose</a:t>
            </a:r>
          </a:p>
        </p:txBody>
      </p:sp>
      <p:pic>
        <p:nvPicPr>
          <p:cNvPr id="19" name="animation_ara.mp4">
            <a:hlinkClick r:id="" action="ppaction://media"/>
            <a:extLst>
              <a:ext uri="{FF2B5EF4-FFF2-40B4-BE49-F238E27FC236}">
                <a16:creationId xmlns:a16="http://schemas.microsoft.com/office/drawing/2014/main" id="{B8153E90-2D05-2A1C-4B66-934393CB7E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689" y="2450684"/>
            <a:ext cx="4151511" cy="4049341"/>
          </a:xfrm>
          <a:prstGeom prst="rect">
            <a:avLst/>
          </a:prstGeom>
        </p:spPr>
      </p:pic>
      <p:pic>
        <p:nvPicPr>
          <p:cNvPr id="24" name="animation.mp4">
            <a:hlinkClick r:id="" action="ppaction://media"/>
            <a:extLst>
              <a:ext uri="{FF2B5EF4-FFF2-40B4-BE49-F238E27FC236}">
                <a16:creationId xmlns:a16="http://schemas.microsoft.com/office/drawing/2014/main" id="{8DBB4F75-5452-59E7-33DA-F20B7266DA84}"/>
              </a:ext>
            </a:extLst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8618" y="2450456"/>
            <a:ext cx="4151511" cy="4049570"/>
          </a:xfr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00390DC-216E-C862-D994-9FD53471F827}"/>
              </a:ext>
            </a:extLst>
          </p:cNvPr>
          <p:cNvSpPr txBox="1"/>
          <p:nvPr/>
        </p:nvSpPr>
        <p:spPr>
          <a:xfrm>
            <a:off x="2059826" y="2081124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Without glucose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AE8595-4C42-63A3-BB61-D3B50C689EA6}"/>
              </a:ext>
            </a:extLst>
          </p:cNvPr>
          <p:cNvSpPr txBox="1"/>
          <p:nvPr/>
        </p:nvSpPr>
        <p:spPr>
          <a:xfrm>
            <a:off x="7971383" y="2081124"/>
            <a:ext cx="142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 glucose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65BD60-8482-4B18-2926-28FC479F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5D038-EFC3-791E-C4B1-BE223E63E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yclic.mp4">
            <a:hlinkClick r:id="" action="ppaction://media"/>
            <a:extLst>
              <a:ext uri="{FF2B5EF4-FFF2-40B4-BE49-F238E27FC236}">
                <a16:creationId xmlns:a16="http://schemas.microsoft.com/office/drawing/2014/main" id="{B3AB1F99-F737-0EF4-6D66-5859F4BF3B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8618" y="2450226"/>
            <a:ext cx="4151983" cy="4050031"/>
          </a:xfrm>
          <a:prstGeom prst="rect">
            <a:avLst/>
          </a:prstGeom>
        </p:spPr>
      </p:pic>
      <p:pic>
        <p:nvPicPr>
          <p:cNvPr id="3" name="stable.mp4">
            <a:hlinkClick r:id="" action="ppaction://media"/>
            <a:extLst>
              <a:ext uri="{FF2B5EF4-FFF2-40B4-BE49-F238E27FC236}">
                <a16:creationId xmlns:a16="http://schemas.microsoft.com/office/drawing/2014/main" id="{1602E981-1690-3F6A-4BC2-4D45AD42CFB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689" y="2450456"/>
            <a:ext cx="4151984" cy="4049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178CB-C306-7F23-606C-98D45A0E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stability often depends on choice of initial conditions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FC46F0-5F0E-9AD0-11D7-69A9364DA2F4}"/>
              </a:ext>
            </a:extLst>
          </p:cNvPr>
          <p:cNvSpPr txBox="1"/>
          <p:nvPr/>
        </p:nvSpPr>
        <p:spPr>
          <a:xfrm>
            <a:off x="2024908" y="2081124"/>
            <a:ext cx="185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Stable fixed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C53421-9F3F-5EED-4CBB-508F3466C8F9}"/>
              </a:ext>
            </a:extLst>
          </p:cNvPr>
          <p:cNvSpPr txBox="1"/>
          <p:nvPr/>
        </p:nvSpPr>
        <p:spPr>
          <a:xfrm>
            <a:off x="7698015" y="2081124"/>
            <a:ext cx="197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Oscillating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AB157-24C8-6B90-C217-45D52161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4612-DEC9-2ACC-03BC-D0894834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fixed points are overrepresented in gene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168D-A362-AC23-D19E-30C02A0C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CellCollective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database of dozens of gene networks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network: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 fraction of fixed points compared to all attractors (fixed points plus oscillators)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group: randomly scramble each network while preserving the number of regulatory interactions at each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 fraction of fixed points among all random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CFE03-6BA4-B262-53CC-D3E45888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6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C786-3369-CA72-8B57-71A2C966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CED50D-45DF-F01A-7B2E-8D10FC5D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121" y="1825624"/>
            <a:ext cx="4561680" cy="4449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C334C-248D-67ED-E49F-1A848F69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random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D007-4BE5-965A-88C2-A7CB289C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72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 all arrows, but record in-degrees and out-degrees at each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draw new arrows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random Boolean function at each node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71C81-71B8-EA74-614A-A1C73AB1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291D-271C-25D8-1388-892E5B3A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Generating random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8E88-9A3B-73CF-8C24-F3F5F30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7289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Erase all arrows, but record in-degrees and out-degrees at each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draw new arrows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random Boolean function at each node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B1F68-6BA7-42F2-A59E-6F27780A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121" y="1825625"/>
            <a:ext cx="4561679" cy="44497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7544-881C-AD23-B1A6-35AA69A8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ABD1-C372-4244-A464-39B4EC19AC0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1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546</Words>
  <Application>Microsoft Macintosh PowerPoint</Application>
  <PresentationFormat>Widescreen</PresentationFormat>
  <Paragraphs>94</Paragraphs>
  <Slides>17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Fixed points are abundant in Boolean gene networks</vt:lpstr>
      <vt:lpstr>Motivation</vt:lpstr>
      <vt:lpstr>Genes regulate each other based on environmental signals</vt:lpstr>
      <vt:lpstr>Model gene network as set of Boolean functions</vt:lpstr>
      <vt:lpstr>Bacteria use gene networks to metabolize arabinose in absence of glucose</vt:lpstr>
      <vt:lpstr>Network stability often depends on choice of initial conditions</vt:lpstr>
      <vt:lpstr>Hypothesis: fixed points are overrepresented in gene networks </vt:lpstr>
      <vt:lpstr>Generating random networks</vt:lpstr>
      <vt:lpstr>Generating random networks</vt:lpstr>
      <vt:lpstr>Generating random networks</vt:lpstr>
      <vt:lpstr>Generating random networks</vt:lpstr>
      <vt:lpstr>Generating random networks</vt:lpstr>
      <vt:lpstr>Fixed points are abundant in gene networks</vt:lpstr>
      <vt:lpstr>Implications and future directions</vt:lpstr>
      <vt:lpstr>Questions?</vt:lpstr>
      <vt:lpstr>Count fixed points and oscillators by running many simulations</vt:lpstr>
      <vt:lpstr>Generating random truth tables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Stable fixed points are abundant in Boolean gene networks</dc:title>
  <dc:creator>Chris Viets</dc:creator>
  <cp:lastModifiedBy>Chris Viets</cp:lastModifiedBy>
  <cp:revision>13</cp:revision>
  <dcterms:created xsi:type="dcterms:W3CDTF">2024-01-27T16:30:05Z</dcterms:created>
  <dcterms:modified xsi:type="dcterms:W3CDTF">2024-03-26T04:15:08Z</dcterms:modified>
</cp:coreProperties>
</file>