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9" r:id="rId4"/>
    <p:sldId id="268" r:id="rId5"/>
    <p:sldId id="258" r:id="rId6"/>
    <p:sldId id="273" r:id="rId7"/>
    <p:sldId id="271" r:id="rId8"/>
    <p:sldId id="272" r:id="rId9"/>
    <p:sldId id="259" r:id="rId10"/>
    <p:sldId id="260" r:id="rId11"/>
    <p:sldId id="263" r:id="rId12"/>
    <p:sldId id="264" r:id="rId13"/>
    <p:sldId id="265" r:id="rId14"/>
    <p:sldId id="266" r:id="rId15"/>
    <p:sldId id="26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3"/>
  </p:normalViewPr>
  <p:slideViewPr>
    <p:cSldViewPr snapToGrid="0" snapToObjects="1">
      <p:cViewPr varScale="1">
        <p:scale>
          <a:sx n="86" d="100"/>
          <a:sy n="86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56D24-9E1D-2048-9142-AD6DA1E1FE13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74F2F-86B8-CE4F-8F46-36292B559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7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74F2F-86B8-CE4F-8F46-36292B559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6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74F2F-86B8-CE4F-8F46-36292B5593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7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C1C8-1BEA-D14C-91D9-E7CED9B93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54914-5B10-9940-8DF5-2C199C38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F6170-9801-A94A-95D8-31DD69DF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286B9-DE9B-6542-AC91-10F9C3905A09}" type="datetime1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5D7F6-726B-7144-9ADF-AFADA9B8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4EAF-16DC-F342-8DD6-86160697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0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F686-ED37-8143-82A3-3FBFBAA2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86DF5-F3CF-1A47-881A-96BFDF010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24861-5366-DD4B-B470-D043DE8EE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A2B3A-7B5E-6642-97C9-F6A0C9531686}" type="datetime1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5250B-6DBE-3F45-A43F-D1014F37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74C0-750A-3D4C-8151-0D95B246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8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CF5C9-D0B2-F24F-AE65-72AC33F9B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67549-E3B8-5644-A003-527CD1D0E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7921E-7E1A-8242-85A9-E10EC998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5DE2-BC98-CF40-B498-32D54585D204}" type="datetime1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A6319-41CB-374F-875B-090A0406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179CD-1E80-7146-9DE8-AA72CE1B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3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4078-ED30-AD48-A456-8A21937E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215F6-AB58-9241-A30E-2029C3B11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949AD-D043-A747-B13D-418B2A1F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429-D936-2043-B3B2-2B1ED687F3C7}" type="datetime1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001B6-ED25-7148-BFB1-97DE5BA1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A8E7-6B5B-D743-9C65-7F25DE84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2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F329-E69E-E54B-9C01-171EC691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797AA-63C0-D74D-9500-A6BE067F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BD8D-F331-6448-A6CF-18E71C56B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7D6A-9A57-874A-8BFE-53D76D0F1D8F}" type="datetime1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8D1C4-E7D3-C74C-971E-BFEA98A4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2788-3DFB-574B-AA85-F3691A13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74B2B-D7BB-8449-AC53-AA751A3F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641C4-2C31-144E-AAAE-3D4EA941C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FE8D2-2A64-1E46-9D51-AB6CC0F76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CA7B8-93CE-2B49-A2A1-F632C83D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00931-BF49-F847-B1D7-C316632F42B8}" type="datetime1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6552C-8EBB-E247-9383-A5391804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D54F2-7B31-D849-BCFE-E9BEE0D7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5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0F32-2E51-734C-80A3-6167522B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6FC38-5999-6544-8C0B-EE1F5DDA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4DE67-24F7-7F49-AE76-3590695CB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D6C11-4FBE-5B43-8285-967208D96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105CA-47E7-4349-A089-370B73980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F4023-4952-014B-9077-BC98E52B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A14-1660-684E-9154-03FA5D70EDFE}" type="datetime1">
              <a:rPr lang="en-US" smtClean="0"/>
              <a:t>2/2/23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9D5A3D-8D1F-E84B-9617-159A767BE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3B33D-A554-4940-9EBE-448189EA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40080-E398-CB4C-8458-216B27FF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71E84-E43B-A74C-80F7-7A0AF120E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D266-A644-9B4C-8356-E5D07BE08E2F}" type="datetime1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DF997-FB55-AA42-993B-B73E5DCB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BFD6D-C007-844B-96DC-F0F9411D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C93D3-8300-D741-B641-C33E54CC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E0E61-9DFE-4045-B178-06DC5282BDB8}" type="datetime1">
              <a:rPr lang="en-US" smtClean="0"/>
              <a:t>2/2/23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DAB22-E792-B64D-A24D-01BF24F9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7FA47-BDBC-1C49-813D-4C0DB696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D0F5-2D21-5248-989A-00BA6CD3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817EF-23B8-C546-87B6-80AE9BF3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55092-E0C1-6A43-A022-43FA72498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BB596-A196-574A-B014-C56D644B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05AA-F082-3947-B3E7-01970D4A0A99}" type="datetime1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2D402-7129-1449-85A3-1EC8A555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5FCB1-1D9A-1047-9D33-8925F2E4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4D88-CF8D-604C-841C-B4551AC2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63DEF-11DB-2347-8B5A-32F001DCD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290F9-812C-354E-A94E-1BBDF60DF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1F17C-9DC8-5040-BD39-ED468150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FDE9B-E08D-A747-A399-E668F6C94142}" type="datetime1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20282-E1C2-3546-8A8C-D7E125EB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C95E0-D8B5-6B45-909A-0540F6E4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4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4350F-44FF-D949-BEBF-6081C4B1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4807B-892F-9942-877C-408CDB01D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961A-D738-7240-9F92-BC1C2AB08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4C8F3-B6A1-004E-9D63-FDD73E980911}" type="datetime1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4DBB8-F168-1548-885A-8977760E7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C3C5-B083-FE42-AC98-A30C07B82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E13AC-4B7E-BF44-8435-57D7C4D2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8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tif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5.tiff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9AA8D-4D76-8A4A-AA0D-52A1EECCC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59733"/>
            <a:ext cx="9144000" cy="2387600"/>
          </a:xfrm>
        </p:spPr>
        <p:txBody>
          <a:bodyPr/>
          <a:lstStyle/>
          <a:p>
            <a:r>
              <a:rPr lang="en-US" b="1" dirty="0"/>
              <a:t>Dynamics of Spatially Extended Populations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22A62-5129-6C47-AEB8-3F84BC64B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4876"/>
            <a:ext cx="9144000" cy="1655762"/>
          </a:xfrm>
        </p:spPr>
        <p:txBody>
          <a:bodyPr/>
          <a:lstStyle/>
          <a:p>
            <a:r>
              <a:rPr lang="en-US" dirty="0"/>
              <a:t>Chris Viets</a:t>
            </a:r>
          </a:p>
          <a:p>
            <a:r>
              <a:rPr lang="en-US" i="1" dirty="0"/>
              <a:t>M.I.T. Depts. of Physics and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B1B17-3736-3A46-86C4-F23F3005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z="1600" smtClean="0">
                <a:solidFill>
                  <a:schemeClr val="tx1"/>
                </a:solidFill>
              </a:rPr>
              <a:t>1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63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7201-DD87-044C-B1F5-E08DE85A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Reaction-Diffusion Equation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3AE59-F7D3-7743-B200-3FAD23394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010" y="1885586"/>
            <a:ext cx="5029200" cy="10922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56D6DC-1A66-6248-B162-B9BDF4A9C8E2}"/>
              </a:ext>
            </a:extLst>
          </p:cNvPr>
          <p:cNvCxnSpPr>
            <a:cxnSpLocks/>
          </p:cNvCxnSpPr>
          <p:nvPr/>
        </p:nvCxnSpPr>
        <p:spPr>
          <a:xfrm flipH="1" flipV="1">
            <a:off x="6975701" y="3149325"/>
            <a:ext cx="159617" cy="1261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E11CF5-89CC-BD46-8BDC-D0F8B54D5D7F}"/>
              </a:ext>
            </a:extLst>
          </p:cNvPr>
          <p:cNvCxnSpPr>
            <a:cxnSpLocks/>
          </p:cNvCxnSpPr>
          <p:nvPr/>
        </p:nvCxnSpPr>
        <p:spPr>
          <a:xfrm flipV="1">
            <a:off x="4673600" y="3149325"/>
            <a:ext cx="253167" cy="1261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990BC7-1E3D-5B42-A853-D249E9A20B9E}"/>
              </a:ext>
            </a:extLst>
          </p:cNvPr>
          <p:cNvSpPr txBox="1"/>
          <p:nvPr/>
        </p:nvSpPr>
        <p:spPr>
          <a:xfrm>
            <a:off x="4012368" y="4567404"/>
            <a:ext cx="20836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reaction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54F8D-B493-6546-8EEF-28DFC02F4041}"/>
              </a:ext>
            </a:extLst>
          </p:cNvPr>
          <p:cNvSpPr txBox="1"/>
          <p:nvPr/>
        </p:nvSpPr>
        <p:spPr>
          <a:xfrm>
            <a:off x="6610663" y="4571151"/>
            <a:ext cx="27931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diffusion</a:t>
            </a:r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22072417-7CC2-814C-A6FC-3C5706D86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4725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96F0-276C-8E4D-9AE7-6229EB97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Reaction-diffusion equation produces traveling wave solutions</a:t>
            </a:r>
            <a:endParaRPr lang="en-US" dirty="0"/>
          </a:p>
        </p:txBody>
      </p:sp>
      <p:pic>
        <p:nvPicPr>
          <p:cNvPr id="4" name="video.mp4" descr="video.mp4">
            <a:hlinkClick r:id="" action="ppaction://media"/>
            <a:extLst>
              <a:ext uri="{FF2B5EF4-FFF2-40B4-BE49-F238E27FC236}">
                <a16:creationId xmlns:a16="http://schemas.microsoft.com/office/drawing/2014/main" id="{BE8501E9-106D-C040-904B-DABF2CA1A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5911" y="1690688"/>
            <a:ext cx="6710597" cy="50329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C7A0C-3E75-B84F-A7A5-9868F2EA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3D0D3-22BD-324C-B01C-F6C7D277D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1" y="2350281"/>
            <a:ext cx="3613878" cy="78483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173884-57E8-F44D-9173-633746EB8391}"/>
              </a:ext>
            </a:extLst>
          </p:cNvPr>
          <p:cNvCxnSpPr>
            <a:cxnSpLocks/>
          </p:cNvCxnSpPr>
          <p:nvPr/>
        </p:nvCxnSpPr>
        <p:spPr>
          <a:xfrm flipH="1" flipV="1">
            <a:off x="3439740" y="3242285"/>
            <a:ext cx="47972" cy="6724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6C2D40-B106-4246-A831-842B1568B63B}"/>
              </a:ext>
            </a:extLst>
          </p:cNvPr>
          <p:cNvCxnSpPr>
            <a:cxnSpLocks/>
          </p:cNvCxnSpPr>
          <p:nvPr/>
        </p:nvCxnSpPr>
        <p:spPr>
          <a:xfrm flipV="1">
            <a:off x="1675084" y="3281709"/>
            <a:ext cx="177081" cy="672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42B521-A226-314A-9630-7C073DD1D82B}"/>
              </a:ext>
            </a:extLst>
          </p:cNvPr>
          <p:cNvSpPr txBox="1"/>
          <p:nvPr/>
        </p:nvSpPr>
        <p:spPr>
          <a:xfrm>
            <a:off x="1007832" y="4064321"/>
            <a:ext cx="1457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growth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D1760-697D-3C45-AF3A-0361FF38CAE3}"/>
              </a:ext>
            </a:extLst>
          </p:cNvPr>
          <p:cNvSpPr txBox="1"/>
          <p:nvPr/>
        </p:nvSpPr>
        <p:spPr>
          <a:xfrm>
            <a:off x="2744078" y="4059137"/>
            <a:ext cx="19537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migration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129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646C0-1D39-1C48-A744-48443998E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Chemotaxis: adding an attractive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54BA-40E7-3D40-9404-F905D1C9C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many cases, individuals tend to move up some gradient (e.g., food)</a:t>
            </a:r>
          </a:p>
          <a:p>
            <a:r>
              <a:rPr lang="en-US" dirty="0"/>
              <a:t>a = concentration of “food”/attractive chemical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3C75B-C949-AE40-A3FC-19179968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862" y="3023220"/>
            <a:ext cx="3594100" cy="82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0DB09-AEC4-3140-BE91-8716141CF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75" y="5040440"/>
            <a:ext cx="6299200" cy="965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6BA16-FB44-BD41-A9A0-74502927C4D6}"/>
              </a:ext>
            </a:extLst>
          </p:cNvPr>
          <p:cNvSpPr txBox="1"/>
          <p:nvPr/>
        </p:nvSpPr>
        <p:spPr>
          <a:xfrm>
            <a:off x="4467075" y="4048578"/>
            <a:ext cx="357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growth + migration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E6B20-A427-7C4D-875D-3F5E9EA9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75" y="3908707"/>
            <a:ext cx="1041400" cy="82550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BB89B32-86D3-2043-9727-CB4C1467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73714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4581-D973-974D-A071-D53E3FF7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Reaction-diffusion with chemotaxis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0DBC3-574F-604E-91AB-53D3C375E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230" y="2708992"/>
            <a:ext cx="6299200" cy="96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CB70FD-F1F8-A542-A529-0E57E8FC2566}"/>
              </a:ext>
            </a:extLst>
          </p:cNvPr>
          <p:cNvSpPr/>
          <p:nvPr/>
        </p:nvSpPr>
        <p:spPr>
          <a:xfrm>
            <a:off x="2623001" y="2491604"/>
            <a:ext cx="6625652" cy="23544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50DDEBC-AE88-7240-8B40-4DA24E6C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0FA20E-00AD-7B48-A91C-7D756152896F}"/>
              </a:ext>
            </a:extLst>
          </p:cNvPr>
          <p:cNvCxnSpPr>
            <a:cxnSpLocks/>
          </p:cNvCxnSpPr>
          <p:nvPr/>
        </p:nvCxnSpPr>
        <p:spPr>
          <a:xfrm flipV="1">
            <a:off x="4137285" y="2708992"/>
            <a:ext cx="383915" cy="828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8AE5AE-4721-8B42-9EB7-45DC9D7809E3}"/>
              </a:ext>
            </a:extLst>
          </p:cNvPr>
          <p:cNvSpPr txBox="1"/>
          <p:nvPr/>
        </p:nvSpPr>
        <p:spPr>
          <a:xfrm>
            <a:off x="4416270" y="2445622"/>
            <a:ext cx="50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7F1A10-437D-064F-A32A-853FA373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94" y="3725366"/>
            <a:ext cx="2425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47B4-4E5F-B74A-AAC7-F05E3E8F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Example: Cells searching for food</a:t>
            </a:r>
          </a:p>
        </p:txBody>
      </p:sp>
      <p:pic>
        <p:nvPicPr>
          <p:cNvPr id="7" name="video1.mp4" descr="video1.mp4">
            <a:hlinkClick r:id="" action="ppaction://media"/>
            <a:extLst>
              <a:ext uri="{FF2B5EF4-FFF2-40B4-BE49-F238E27FC236}">
                <a16:creationId xmlns:a16="http://schemas.microsoft.com/office/drawing/2014/main" id="{91649A7F-8767-954F-9BA9-F03251F2C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7745" y="1488887"/>
            <a:ext cx="6941055" cy="5205790"/>
          </a:xfrm>
          <a:prstGeom prst="rect">
            <a:avLst/>
          </a:prstGeom>
        </p:spPr>
      </p:pic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9C9151B2-0BF3-E248-A779-3189E567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90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7BDA-AE3F-E443-A40C-AA79C13FE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Many applications elsewhere in physics!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0264A-D4DC-504A-967A-95F2C2E93878}"/>
              </a:ext>
            </a:extLst>
          </p:cNvPr>
          <p:cNvSpPr txBox="1"/>
          <p:nvPr/>
        </p:nvSpPr>
        <p:spPr>
          <a:xfrm>
            <a:off x="5198304" y="2957402"/>
            <a:ext cx="1816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Spatial population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26AD0-10E6-D149-B4F9-FA2CFC868747}"/>
              </a:ext>
            </a:extLst>
          </p:cNvPr>
          <p:cNvSpPr txBox="1"/>
          <p:nvPr/>
        </p:nvSpPr>
        <p:spPr>
          <a:xfrm>
            <a:off x="9236901" y="2479102"/>
            <a:ext cx="2116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Heat flow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5FA12-910A-9141-A0AA-4C3520BD3C5A}"/>
              </a:ext>
            </a:extLst>
          </p:cNvPr>
          <p:cNvSpPr txBox="1"/>
          <p:nvPr/>
        </p:nvSpPr>
        <p:spPr>
          <a:xfrm>
            <a:off x="8666966" y="4929609"/>
            <a:ext cx="1741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Fluid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D63DD-875B-D34E-9A34-7C1675B6B505}"/>
              </a:ext>
            </a:extLst>
          </p:cNvPr>
          <p:cNvSpPr txBox="1"/>
          <p:nvPr/>
        </p:nvSpPr>
        <p:spPr>
          <a:xfrm>
            <a:off x="2016690" y="3666994"/>
            <a:ext cx="1753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Physical chemistry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0C2DA-3D5A-B14E-97EE-1B57B22A2A5B}"/>
              </a:ext>
            </a:extLst>
          </p:cNvPr>
          <p:cNvSpPr txBox="1"/>
          <p:nvPr/>
        </p:nvSpPr>
        <p:spPr>
          <a:xfrm>
            <a:off x="1290181" y="1841326"/>
            <a:ext cx="1753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Oxidation kinetics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8632C-7F6F-1443-B4CD-EC8C2BCB4920}"/>
              </a:ext>
            </a:extLst>
          </p:cNvPr>
          <p:cNvSpPr txBox="1"/>
          <p:nvPr/>
        </p:nvSpPr>
        <p:spPr>
          <a:xfrm>
            <a:off x="1027134" y="5511451"/>
            <a:ext cx="2605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Crystallography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01412C-195B-C043-9F97-A737CDBA859F}"/>
              </a:ext>
            </a:extLst>
          </p:cNvPr>
          <p:cNvSpPr/>
          <p:nvPr/>
        </p:nvSpPr>
        <p:spPr>
          <a:xfrm>
            <a:off x="4644025" y="2402124"/>
            <a:ext cx="2680570" cy="2495553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BD3614-D538-334F-BE9F-AFFB34790E33}"/>
              </a:ext>
            </a:extLst>
          </p:cNvPr>
          <p:cNvSpPr/>
          <p:nvPr/>
        </p:nvSpPr>
        <p:spPr>
          <a:xfrm>
            <a:off x="838200" y="5300834"/>
            <a:ext cx="2680570" cy="1154463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F7C2FB-9B30-8046-B908-FACD563C9A67}"/>
              </a:ext>
            </a:extLst>
          </p:cNvPr>
          <p:cNvSpPr/>
          <p:nvPr/>
        </p:nvSpPr>
        <p:spPr>
          <a:xfrm>
            <a:off x="8354862" y="4684734"/>
            <a:ext cx="1984850" cy="1469281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0E7E4B-88DC-C148-8FE9-1FEED19C86E5}"/>
              </a:ext>
            </a:extLst>
          </p:cNvPr>
          <p:cNvSpPr/>
          <p:nvPr/>
        </p:nvSpPr>
        <p:spPr>
          <a:xfrm>
            <a:off x="8918530" y="2278868"/>
            <a:ext cx="2116900" cy="954107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D3636E-E00E-A748-A102-F2F664005794}"/>
              </a:ext>
            </a:extLst>
          </p:cNvPr>
          <p:cNvSpPr/>
          <p:nvPr/>
        </p:nvSpPr>
        <p:spPr>
          <a:xfrm>
            <a:off x="1046449" y="1604468"/>
            <a:ext cx="1984850" cy="1469281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7A2B3C-DD0A-234A-BDF7-4E1DA4C0D3B7}"/>
              </a:ext>
            </a:extLst>
          </p:cNvPr>
          <p:cNvSpPr/>
          <p:nvPr/>
        </p:nvSpPr>
        <p:spPr>
          <a:xfrm>
            <a:off x="1772957" y="3420111"/>
            <a:ext cx="1984850" cy="1469281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B024EB-33E7-2F40-8E79-F5B0C84C0DAB}"/>
              </a:ext>
            </a:extLst>
          </p:cNvPr>
          <p:cNvCxnSpPr>
            <a:cxnSpLocks/>
            <a:stCxn id="10" idx="5"/>
          </p:cNvCxnSpPr>
          <p:nvPr/>
        </p:nvCxnSpPr>
        <p:spPr>
          <a:xfrm>
            <a:off x="6932035" y="4532212"/>
            <a:ext cx="1354455" cy="65630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642C7C-A51E-5A44-AA69-9873C2EAE247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7324595" y="2957402"/>
            <a:ext cx="1456150" cy="69249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070F2A-1AE9-9046-88BD-D0D26F708D1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792385" y="3649901"/>
            <a:ext cx="851640" cy="22064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CD5B6F-49C4-9B4D-9835-EF5905E6EBA0}"/>
              </a:ext>
            </a:extLst>
          </p:cNvPr>
          <p:cNvCxnSpPr>
            <a:cxnSpLocks/>
            <a:stCxn id="16" idx="4"/>
          </p:cNvCxnSpPr>
          <p:nvPr/>
        </p:nvCxnSpPr>
        <p:spPr>
          <a:xfrm flipH="1">
            <a:off x="2417524" y="4889392"/>
            <a:ext cx="347858" cy="34636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2CF598-EC5A-0B48-9A6C-F822EAA77C17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2349152" y="3107105"/>
            <a:ext cx="416230" cy="31300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FEE48B21-F5A1-8A4B-B3A5-C20A72DF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6958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DB8C-94B2-A846-A718-0A2713BA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C0FBF-9D97-0A4D-94F2-6A115962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7297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DAFE2-3439-BA4F-8954-B0C295D8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25374-D8BB-D547-AB36-8DF890422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949"/>
            <a:ext cx="10515600" cy="4351338"/>
          </a:xfrm>
        </p:spPr>
        <p:txBody>
          <a:bodyPr/>
          <a:lstStyle/>
          <a:p>
            <a:r>
              <a:rPr lang="en-US" dirty="0"/>
              <a:t>How do we build a model of a spatially distributed population? </a:t>
            </a:r>
          </a:p>
          <a:p>
            <a:r>
              <a:rPr lang="en-US" dirty="0"/>
              <a:t>Why should physicists care?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755FD-C7CD-6940-8DEB-CA00A45C2CD5}"/>
              </a:ext>
            </a:extLst>
          </p:cNvPr>
          <p:cNvSpPr txBox="1"/>
          <p:nvPr/>
        </p:nvSpPr>
        <p:spPr>
          <a:xfrm>
            <a:off x="1815282" y="2761682"/>
            <a:ext cx="8756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Complex biological system </a:t>
            </a:r>
            <a:r>
              <a:rPr lang="en-US" sz="2800" dirty="0">
                <a:sym typeface="Wingdings" pitchFamily="2" charset="2"/>
              </a:rPr>
              <a:t> simpler, more general model</a:t>
            </a:r>
            <a:endParaRPr lang="en-US" sz="2800" dirty="0"/>
          </a:p>
        </p:txBody>
      </p:sp>
      <p:pic>
        <p:nvPicPr>
          <p:cNvPr id="1026" name="Picture 2" descr="Cell - Innovative Genomics Institute (IGI)">
            <a:extLst>
              <a:ext uri="{FF2B5EF4-FFF2-40B4-BE49-F238E27FC236}">
                <a16:creationId xmlns:a16="http://schemas.microsoft.com/office/drawing/2014/main" id="{1BE1FDD0-A6E7-3A47-B640-C404A725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8" y="3728124"/>
            <a:ext cx="2556551" cy="229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lls that Race and Dance">
            <a:extLst>
              <a:ext uri="{FF2B5EF4-FFF2-40B4-BE49-F238E27FC236}">
                <a16:creationId xmlns:a16="http://schemas.microsoft.com/office/drawing/2014/main" id="{8A65EB44-20E9-FD47-B460-30F201FB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40" y="3760266"/>
            <a:ext cx="2885561" cy="216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stleman's disease plasma cell type interfollicular area with lots of... |  Download Scientific Diagram">
            <a:extLst>
              <a:ext uri="{FF2B5EF4-FFF2-40B4-BE49-F238E27FC236}">
                <a16:creationId xmlns:a16="http://schemas.microsoft.com/office/drawing/2014/main" id="{FA0F02F1-67A1-0547-ADF5-218A1DFC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28" y="3755668"/>
            <a:ext cx="2912785" cy="21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519534F6-856F-414C-8FC6-CB88A98BEA3C}"/>
              </a:ext>
            </a:extLst>
          </p:cNvPr>
          <p:cNvSpPr/>
          <p:nvPr/>
        </p:nvSpPr>
        <p:spPr>
          <a:xfrm>
            <a:off x="2824099" y="4496844"/>
            <a:ext cx="1196756" cy="576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C716805-7210-2940-B239-B6A2EA91C74D}"/>
              </a:ext>
            </a:extLst>
          </p:cNvPr>
          <p:cNvSpPr/>
          <p:nvPr/>
        </p:nvSpPr>
        <p:spPr>
          <a:xfrm>
            <a:off x="7399986" y="4496844"/>
            <a:ext cx="1196756" cy="576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EEFC5-269F-0D46-82D7-0A23F64B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z="1600" smtClean="0">
                <a:solidFill>
                  <a:schemeClr val="tx1"/>
                </a:solidFill>
              </a:rPr>
              <a:t>2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97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E5997F-3BCF-AB48-BFD4-88641475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Dynamics depend on growth and migration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F9B9C-D91F-5144-9435-B496660976F9}"/>
              </a:ext>
            </a:extLst>
          </p:cNvPr>
          <p:cNvSpPr txBox="1"/>
          <p:nvPr/>
        </p:nvSpPr>
        <p:spPr>
          <a:xfrm>
            <a:off x="2822732" y="1840572"/>
            <a:ext cx="357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growth + migration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3A5BA2-3AEB-614C-8F6F-8B271773C7BD}"/>
              </a:ext>
            </a:extLst>
          </p:cNvPr>
          <p:cNvCxnSpPr>
            <a:cxnSpLocks/>
          </p:cNvCxnSpPr>
          <p:nvPr/>
        </p:nvCxnSpPr>
        <p:spPr>
          <a:xfrm>
            <a:off x="2930444" y="2418210"/>
            <a:ext cx="117686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24DF54-5092-E542-8816-16A82E20E108}"/>
              </a:ext>
            </a:extLst>
          </p:cNvPr>
          <p:cNvCxnSpPr>
            <a:cxnSpLocks/>
          </p:cNvCxnSpPr>
          <p:nvPr/>
        </p:nvCxnSpPr>
        <p:spPr>
          <a:xfrm flipV="1">
            <a:off x="4475398" y="2425347"/>
            <a:ext cx="1635801" cy="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3D76953-E6B1-7D4B-98B3-4C28BEC01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32" y="1700701"/>
            <a:ext cx="1041400" cy="8255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8EB292-6BCE-EF43-98F0-834B361E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E13AC-4B7E-BF44-8435-57D7C4D254FC}" type="slidenum">
              <a:rPr lang="en-US" sz="1600" smtClean="0">
                <a:solidFill>
                  <a:schemeClr val="tx1"/>
                </a:solidFill>
              </a:rPr>
              <a:t>3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C9A612C-2CDC-CD4D-BC75-C64F2BCE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Dynamics depend on growth and migration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1FEDCB-166C-914D-AF5C-1DE37EE99ED6}"/>
              </a:ext>
            </a:extLst>
          </p:cNvPr>
          <p:cNvSpPr txBox="1"/>
          <p:nvPr/>
        </p:nvSpPr>
        <p:spPr>
          <a:xfrm>
            <a:off x="2822732" y="1840572"/>
            <a:ext cx="357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growth + migration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346C01-0348-6F40-9A1B-BD1469F7C5D3}"/>
              </a:ext>
            </a:extLst>
          </p:cNvPr>
          <p:cNvCxnSpPr>
            <a:cxnSpLocks/>
          </p:cNvCxnSpPr>
          <p:nvPr/>
        </p:nvCxnSpPr>
        <p:spPr>
          <a:xfrm>
            <a:off x="2930444" y="2418210"/>
            <a:ext cx="117686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87D864-2C0B-884F-8295-00EFF5E26C3E}"/>
              </a:ext>
            </a:extLst>
          </p:cNvPr>
          <p:cNvCxnSpPr>
            <a:cxnSpLocks/>
          </p:cNvCxnSpPr>
          <p:nvPr/>
        </p:nvCxnSpPr>
        <p:spPr>
          <a:xfrm flipV="1">
            <a:off x="4475398" y="2425347"/>
            <a:ext cx="1635801" cy="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9EDBB-24E1-8E4E-A6D1-762142E23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307" y="3770023"/>
            <a:ext cx="1511300" cy="39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814DCB-8E50-CF4A-8D04-D80948E73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07" y="4526467"/>
            <a:ext cx="15621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6A5B62-FB35-294A-830A-793BCF27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665" y="4496487"/>
            <a:ext cx="1054100" cy="393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D23409-C4A0-C44D-8286-0E702809EB4D}"/>
              </a:ext>
            </a:extLst>
          </p:cNvPr>
          <p:cNvSpPr txBox="1"/>
          <p:nvPr/>
        </p:nvSpPr>
        <p:spPr>
          <a:xfrm>
            <a:off x="3145553" y="4431727"/>
            <a:ext cx="66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081EB5-2ECF-B846-B138-6C0F09ECA7D7}"/>
              </a:ext>
            </a:extLst>
          </p:cNvPr>
          <p:cNvCxnSpPr>
            <a:cxnSpLocks/>
          </p:cNvCxnSpPr>
          <p:nvPr/>
        </p:nvCxnSpPr>
        <p:spPr>
          <a:xfrm flipH="1">
            <a:off x="3534935" y="2611077"/>
            <a:ext cx="1" cy="65754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08CD5E7-1077-1041-ACE1-536CBFB03C8C}"/>
              </a:ext>
            </a:extLst>
          </p:cNvPr>
          <p:cNvSpPr/>
          <p:nvPr/>
        </p:nvSpPr>
        <p:spPr>
          <a:xfrm>
            <a:off x="1214203" y="3509779"/>
            <a:ext cx="3807502" cy="1684867"/>
          </a:xfrm>
          <a:prstGeom prst="round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0D46528-A3C0-384F-AAEC-8BDE5FAA2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32" y="1700701"/>
            <a:ext cx="1041400" cy="825500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03B631D9-7D3B-304A-8B53-9F04473C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149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5A4D-4DA1-A244-AEAD-E8CF6D0F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Dynamics depend on growth and 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6D66E-87AD-3D4B-992E-06F8E5FDF588}"/>
              </a:ext>
            </a:extLst>
          </p:cNvPr>
          <p:cNvSpPr txBox="1"/>
          <p:nvPr/>
        </p:nvSpPr>
        <p:spPr>
          <a:xfrm>
            <a:off x="2822732" y="1840572"/>
            <a:ext cx="3578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growth + migration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5982DF-C04A-154E-BD15-D3E5865A6237}"/>
              </a:ext>
            </a:extLst>
          </p:cNvPr>
          <p:cNvCxnSpPr>
            <a:cxnSpLocks/>
          </p:cNvCxnSpPr>
          <p:nvPr/>
        </p:nvCxnSpPr>
        <p:spPr>
          <a:xfrm>
            <a:off x="2930444" y="2418210"/>
            <a:ext cx="117686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A417ED-DBF8-8D40-9423-5A4D97AA5161}"/>
              </a:ext>
            </a:extLst>
          </p:cNvPr>
          <p:cNvCxnSpPr>
            <a:cxnSpLocks/>
          </p:cNvCxnSpPr>
          <p:nvPr/>
        </p:nvCxnSpPr>
        <p:spPr>
          <a:xfrm flipV="1">
            <a:off x="4475398" y="2425347"/>
            <a:ext cx="1635801" cy="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C745975-D39B-C94F-AD9C-DC0236FDB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07" y="3770023"/>
            <a:ext cx="1511300" cy="39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DCB31-D3EF-0948-8E85-A8C3BF48B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307" y="4526467"/>
            <a:ext cx="15621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A0F5-4764-D14E-8602-B336CE14B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665" y="4496487"/>
            <a:ext cx="1054100" cy="393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3F92B7-E9C0-0540-A285-D164EC0C360B}"/>
              </a:ext>
            </a:extLst>
          </p:cNvPr>
          <p:cNvSpPr txBox="1"/>
          <p:nvPr/>
        </p:nvSpPr>
        <p:spPr>
          <a:xfrm>
            <a:off x="3145553" y="4431727"/>
            <a:ext cx="66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EA739F-622D-7048-A8A8-6A377A1B9C33}"/>
              </a:ext>
            </a:extLst>
          </p:cNvPr>
          <p:cNvCxnSpPr>
            <a:cxnSpLocks/>
          </p:cNvCxnSpPr>
          <p:nvPr/>
        </p:nvCxnSpPr>
        <p:spPr>
          <a:xfrm flipH="1">
            <a:off x="3534935" y="2611077"/>
            <a:ext cx="1" cy="65754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1756655-E136-2947-BA5A-2E7336361E73}"/>
              </a:ext>
            </a:extLst>
          </p:cNvPr>
          <p:cNvSpPr/>
          <p:nvPr/>
        </p:nvSpPr>
        <p:spPr>
          <a:xfrm>
            <a:off x="1214203" y="3509779"/>
            <a:ext cx="3807502" cy="1684867"/>
          </a:xfrm>
          <a:prstGeom prst="round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5F0F6-3D87-844A-885D-E411CFCAA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190" y="2554788"/>
            <a:ext cx="3314700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FE7150-A7CE-4540-A779-F430A78F5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332" y="1700701"/>
            <a:ext cx="1041400" cy="825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9270FF-62B9-B74D-92E7-166F87FAE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76" t="10501" r="8698" b="3585"/>
          <a:stretch/>
        </p:blipFill>
        <p:spPr>
          <a:xfrm>
            <a:off x="6953054" y="3509780"/>
            <a:ext cx="3917509" cy="30496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F23B8-8E97-D14E-A7F2-0D16AED4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594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1EFF8EA-DB30-6B44-B2D0-97F76173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Building the migration term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47C0F4-82EE-5849-816A-1FB14AA14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32" y="1675698"/>
            <a:ext cx="32893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EA135A-83FD-9B4A-9E43-DACF303DF885}"/>
              </a:ext>
            </a:extLst>
          </p:cNvPr>
          <p:cNvSpPr txBox="1"/>
          <p:nvPr/>
        </p:nvSpPr>
        <p:spPr>
          <a:xfrm>
            <a:off x="5070632" y="1853210"/>
            <a:ext cx="349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migration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96EB5C-4D1C-2946-817B-342962E0793B}"/>
              </a:ext>
            </a:extLst>
          </p:cNvPr>
          <p:cNvCxnSpPr>
            <a:cxnSpLocks/>
          </p:cNvCxnSpPr>
          <p:nvPr/>
        </p:nvCxnSpPr>
        <p:spPr>
          <a:xfrm flipV="1">
            <a:off x="5449757" y="2425347"/>
            <a:ext cx="1635801" cy="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6272EF6-109C-D04B-ACF8-F521FB0B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368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19B0717-9229-F540-A163-E4B8C7C7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Building the migration term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DE904E-8898-D04B-AB16-3F1F8CF5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32" y="1675698"/>
            <a:ext cx="3289300" cy="939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1FE4FF-5A7D-6D48-829A-2DA260E344EA}"/>
              </a:ext>
            </a:extLst>
          </p:cNvPr>
          <p:cNvSpPr txBox="1"/>
          <p:nvPr/>
        </p:nvSpPr>
        <p:spPr>
          <a:xfrm>
            <a:off x="5070632" y="1853210"/>
            <a:ext cx="349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migration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DB3951-69FE-DD46-960A-D2A310A34623}"/>
              </a:ext>
            </a:extLst>
          </p:cNvPr>
          <p:cNvCxnSpPr>
            <a:cxnSpLocks/>
          </p:cNvCxnSpPr>
          <p:nvPr/>
        </p:nvCxnSpPr>
        <p:spPr>
          <a:xfrm flipV="1">
            <a:off x="5449757" y="2425347"/>
            <a:ext cx="1635801" cy="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5552F1-0F90-C447-BF80-6FB958BE4581}"/>
              </a:ext>
            </a:extLst>
          </p:cNvPr>
          <p:cNvSpPr txBox="1"/>
          <p:nvPr/>
        </p:nvSpPr>
        <p:spPr>
          <a:xfrm>
            <a:off x="2966800" y="3187635"/>
            <a:ext cx="4611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Conservation law: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82EB7-84A2-0645-8229-37CC6618B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47" y="3051884"/>
            <a:ext cx="2476500" cy="825500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47D7A6A-2EF4-1647-BD48-15BDB118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0859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430C223-AE12-6A45-A960-849F34D4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Building the migration term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F4F6EE-A34C-6648-8CCD-416355B0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32" y="1675698"/>
            <a:ext cx="3289300" cy="939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2A0539-307E-FD40-BD78-DBD2F6E7B15A}"/>
              </a:ext>
            </a:extLst>
          </p:cNvPr>
          <p:cNvCxnSpPr>
            <a:cxnSpLocks/>
          </p:cNvCxnSpPr>
          <p:nvPr/>
        </p:nvCxnSpPr>
        <p:spPr>
          <a:xfrm flipV="1">
            <a:off x="5449757" y="2425347"/>
            <a:ext cx="1635801" cy="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D211224-49DF-0E42-9E86-6A167C191509}"/>
              </a:ext>
            </a:extLst>
          </p:cNvPr>
          <p:cNvSpPr txBox="1"/>
          <p:nvPr/>
        </p:nvSpPr>
        <p:spPr>
          <a:xfrm>
            <a:off x="2966800" y="3187635"/>
            <a:ext cx="4611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Conservation law: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BF0B78-AED2-114F-8EC7-BCB1B73AC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47" y="3051884"/>
            <a:ext cx="2476500" cy="82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2CDB30-B794-614D-A6EC-CCBB38A19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85" y="3956121"/>
            <a:ext cx="2032000" cy="825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C7F0AF-EAA3-9648-93E2-845FCE327A4D}"/>
              </a:ext>
            </a:extLst>
          </p:cNvPr>
          <p:cNvSpPr txBox="1"/>
          <p:nvPr/>
        </p:nvSpPr>
        <p:spPr>
          <a:xfrm>
            <a:off x="5070632" y="1853210"/>
            <a:ext cx="2795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migration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7BB3347-5938-524F-8065-AE52DEA4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202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6756-02DB-ED4C-9049-7BC56906E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Building the migration term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69ACF-2DBB-DE4F-BB26-0E7B03A5B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32" y="1675698"/>
            <a:ext cx="3289300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0CE165-6997-F949-A269-D7CFCAB785B7}"/>
              </a:ext>
            </a:extLst>
          </p:cNvPr>
          <p:cNvSpPr txBox="1"/>
          <p:nvPr/>
        </p:nvSpPr>
        <p:spPr>
          <a:xfrm>
            <a:off x="5070632" y="1853210"/>
            <a:ext cx="349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migration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55897-AFEA-6C46-908A-0956A130148A}"/>
              </a:ext>
            </a:extLst>
          </p:cNvPr>
          <p:cNvCxnSpPr>
            <a:cxnSpLocks/>
          </p:cNvCxnSpPr>
          <p:nvPr/>
        </p:nvCxnSpPr>
        <p:spPr>
          <a:xfrm flipV="1">
            <a:off x="5449757" y="2425347"/>
            <a:ext cx="1635801" cy="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81BB75-C1FF-1B4B-A819-829B3AFB2E12}"/>
              </a:ext>
            </a:extLst>
          </p:cNvPr>
          <p:cNvSpPr txBox="1"/>
          <p:nvPr/>
        </p:nvSpPr>
        <p:spPr>
          <a:xfrm>
            <a:off x="2966800" y="3187635"/>
            <a:ext cx="4611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Conservation law: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EB4F96-0B96-A342-BC89-B8B173ED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47" y="3051884"/>
            <a:ext cx="2476500" cy="82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9BC1C5-5F5E-5D41-9611-492BFF7D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85" y="3956121"/>
            <a:ext cx="2032000" cy="82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135D33-B578-ED42-9DF4-0C7375F4D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062" y="4976463"/>
            <a:ext cx="3937000" cy="876300"/>
          </a:xfrm>
          <a:prstGeom prst="rect">
            <a:avLst/>
          </a:prstGeom>
        </p:spPr>
      </p:pic>
      <p:sp>
        <p:nvSpPr>
          <p:cNvPr id="18" name="Slide Number Placeholder 18">
            <a:extLst>
              <a:ext uri="{FF2B5EF4-FFF2-40B4-BE49-F238E27FC236}">
                <a16:creationId xmlns:a16="http://schemas.microsoft.com/office/drawing/2014/main" id="{9CABF102-F082-FF4F-9AC3-E091EEB4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6151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206</Words>
  <Application>Microsoft Macintosh PowerPoint</Application>
  <PresentationFormat>Widescreen</PresentationFormat>
  <Paragraphs>69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Dynamics of Spatially Extended Populations</vt:lpstr>
      <vt:lpstr>Motivation</vt:lpstr>
      <vt:lpstr>Dynamics depend on growth and migration</vt:lpstr>
      <vt:lpstr>Dynamics depend on growth and migration</vt:lpstr>
      <vt:lpstr>Dynamics depend on growth and migration</vt:lpstr>
      <vt:lpstr>Building the migration term</vt:lpstr>
      <vt:lpstr>Building the migration term</vt:lpstr>
      <vt:lpstr>Building the migration term</vt:lpstr>
      <vt:lpstr>Building the migration term</vt:lpstr>
      <vt:lpstr>Reaction-Diffusion Equation</vt:lpstr>
      <vt:lpstr>Reaction-diffusion equation produces traveling wave solutions</vt:lpstr>
      <vt:lpstr>Chemotaxis: adding an attractive potential</vt:lpstr>
      <vt:lpstr>Reaction-diffusion with chemotaxis</vt:lpstr>
      <vt:lpstr>Example: Cells searching for food</vt:lpstr>
      <vt:lpstr>Many applications elsewhere in physics!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Chris Viets</dc:creator>
  <cp:lastModifiedBy>Chris Viets</cp:lastModifiedBy>
  <cp:revision>10</cp:revision>
  <dcterms:created xsi:type="dcterms:W3CDTF">2023-01-31T19:46:55Z</dcterms:created>
  <dcterms:modified xsi:type="dcterms:W3CDTF">2023-02-02T22:22:10Z</dcterms:modified>
</cp:coreProperties>
</file>